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slide" Target="slides/slide1.xml"/><Relationship Id="rId19" Type="http://schemas.openxmlformats.org/officeDocument/2006/relationships/font" Target="fonts/Lato-bold.fntdata"/><Relationship Id="rId6" Type="http://schemas.openxmlformats.org/officeDocument/2006/relationships/slide" Target="slides/slide2.xml"/><Relationship Id="rId18"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bfc60c3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bfc60c3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c0904174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c0904174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bfc60c3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bfc60c3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c2a52c70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c2a52c70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c2a52c70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c2a52c70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bfc60c3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bfc60c3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c090417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c090417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c2a52c7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c2a52c7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CodeCademy Capstone Churn Project</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Guerrieri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Familiar</a:t>
            </a:r>
            <a:endParaRPr/>
          </a:p>
        </p:txBody>
      </p:sp>
      <p:sp>
        <p:nvSpPr>
          <p:cNvPr id="141" name="Google Shape;141;p14"/>
          <p:cNvSpPr txBox="1"/>
          <p:nvPr>
            <p:ph idx="1" type="body"/>
          </p:nvPr>
        </p:nvSpPr>
        <p:spPr>
          <a:xfrm>
            <a:off x="1297500" y="1000800"/>
            <a:ext cx="7038900" cy="380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Q</a:t>
            </a:r>
            <a:r>
              <a:rPr lang="en"/>
              <a:t> - How many segments do you see? </a:t>
            </a:r>
            <a:endParaRPr/>
          </a:p>
          <a:p>
            <a:pPr indent="-311150" lvl="0" marL="457200" rtl="0" algn="l">
              <a:spcBef>
                <a:spcPts val="0"/>
              </a:spcBef>
              <a:spcAft>
                <a:spcPts val="0"/>
              </a:spcAft>
              <a:buSzPts val="1300"/>
              <a:buChar char="●"/>
            </a:pPr>
            <a:r>
              <a:rPr b="1" lang="en"/>
              <a:t>A</a:t>
            </a:r>
            <a:r>
              <a:rPr lang="en"/>
              <a:t> - 2, Segments 30 and 87 using the following query: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b="1" lang="en"/>
              <a:t>Q</a:t>
            </a:r>
            <a:r>
              <a:rPr lang="en"/>
              <a:t> - How many months has the company been operating? </a:t>
            </a:r>
            <a:endParaRPr/>
          </a:p>
          <a:p>
            <a:pPr indent="-311150" lvl="0" marL="457200" rtl="0" algn="l">
              <a:spcBef>
                <a:spcPts val="0"/>
              </a:spcBef>
              <a:spcAft>
                <a:spcPts val="0"/>
              </a:spcAft>
              <a:buSzPts val="1300"/>
              <a:buChar char="●"/>
            </a:pPr>
            <a:r>
              <a:rPr b="1" lang="en"/>
              <a:t>A </a:t>
            </a:r>
            <a:r>
              <a:rPr lang="en"/>
              <a:t>- The first subscription began on December 1, 2016 and the latest subscription began on March 30, 2017. Therefore the company has been operating for at lease a total of 4 months.</a:t>
            </a:r>
            <a:endParaRPr/>
          </a:p>
        </p:txBody>
      </p:sp>
      <p:pic>
        <p:nvPicPr>
          <p:cNvPr id="142" name="Google Shape;142;p14"/>
          <p:cNvPicPr preferRelativeResize="0"/>
          <p:nvPr/>
        </p:nvPicPr>
        <p:blipFill rotWithShape="1">
          <a:blip r:embed="rId3">
            <a:alphaModFix/>
          </a:blip>
          <a:srcRect b="73829" l="34435" r="52259" t="16825"/>
          <a:stretch/>
        </p:blipFill>
        <p:spPr>
          <a:xfrm>
            <a:off x="1800450" y="1884400"/>
            <a:ext cx="1683226" cy="738874"/>
          </a:xfrm>
          <a:prstGeom prst="rect">
            <a:avLst/>
          </a:prstGeom>
          <a:noFill/>
          <a:ln>
            <a:noFill/>
          </a:ln>
        </p:spPr>
      </p:pic>
      <p:pic>
        <p:nvPicPr>
          <p:cNvPr id="143" name="Google Shape;143;p14"/>
          <p:cNvPicPr preferRelativeResize="0"/>
          <p:nvPr/>
        </p:nvPicPr>
        <p:blipFill rotWithShape="1">
          <a:blip r:embed="rId4">
            <a:alphaModFix/>
          </a:blip>
          <a:srcRect b="74994" l="34232" r="47297" t="16601"/>
          <a:stretch/>
        </p:blipFill>
        <p:spPr>
          <a:xfrm>
            <a:off x="1800450" y="3897250"/>
            <a:ext cx="2290852" cy="651425"/>
          </a:xfrm>
          <a:prstGeom prst="rect">
            <a:avLst/>
          </a:prstGeom>
          <a:noFill/>
          <a:ln>
            <a:noFill/>
          </a:ln>
        </p:spPr>
      </p:pic>
      <p:pic>
        <p:nvPicPr>
          <p:cNvPr id="144" name="Google Shape;144;p14"/>
          <p:cNvPicPr preferRelativeResize="0"/>
          <p:nvPr/>
        </p:nvPicPr>
        <p:blipFill rotWithShape="1">
          <a:blip r:embed="rId5">
            <a:alphaModFix/>
          </a:blip>
          <a:srcRect b="81783" l="66855" r="0" t="11633"/>
          <a:stretch/>
        </p:blipFill>
        <p:spPr>
          <a:xfrm>
            <a:off x="4271350" y="4014329"/>
            <a:ext cx="3519898" cy="436900"/>
          </a:xfrm>
          <a:prstGeom prst="rect">
            <a:avLst/>
          </a:prstGeom>
          <a:noFill/>
          <a:ln>
            <a:noFill/>
          </a:ln>
        </p:spPr>
      </p:pic>
      <p:pic>
        <p:nvPicPr>
          <p:cNvPr id="145" name="Google Shape;145;p14"/>
          <p:cNvPicPr preferRelativeResize="0"/>
          <p:nvPr/>
        </p:nvPicPr>
        <p:blipFill rotWithShape="1">
          <a:blip r:embed="rId6">
            <a:alphaModFix/>
          </a:blip>
          <a:srcRect b="48842" l="66855" r="0" t="38492"/>
          <a:stretch/>
        </p:blipFill>
        <p:spPr>
          <a:xfrm>
            <a:off x="4294409" y="1884400"/>
            <a:ext cx="2727673" cy="651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Getting Familiar Cont’d</a:t>
            </a:r>
            <a:endParaRPr/>
          </a:p>
        </p:txBody>
      </p:sp>
      <p:sp>
        <p:nvSpPr>
          <p:cNvPr id="151" name="Google Shape;151;p15"/>
          <p:cNvSpPr txBox="1"/>
          <p:nvPr>
            <p:ph idx="1" type="body"/>
          </p:nvPr>
        </p:nvSpPr>
        <p:spPr>
          <a:xfrm>
            <a:off x="1297500" y="983675"/>
            <a:ext cx="7038900" cy="349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Q</a:t>
            </a:r>
            <a:r>
              <a:rPr lang="en"/>
              <a:t> - Which months do you have enough info to calculate a churn rate? </a:t>
            </a:r>
            <a:endParaRPr/>
          </a:p>
          <a:p>
            <a:pPr indent="-311150" lvl="0" marL="457200" rtl="0" algn="l">
              <a:spcBef>
                <a:spcPts val="0"/>
              </a:spcBef>
              <a:spcAft>
                <a:spcPts val="0"/>
              </a:spcAft>
              <a:buSzPts val="1300"/>
              <a:buChar char="●"/>
            </a:pPr>
            <a:r>
              <a:rPr b="1" lang="en"/>
              <a:t>A</a:t>
            </a:r>
            <a:r>
              <a:rPr lang="en"/>
              <a:t> - The only months that we have enough information to calculate churn are the first three months of 2017 as the earliest subscription end date is January 1, 2017 and the latest is March 31, 2017.</a:t>
            </a:r>
            <a:endParaRPr/>
          </a:p>
        </p:txBody>
      </p:sp>
      <p:pic>
        <p:nvPicPr>
          <p:cNvPr id="152" name="Google Shape;152;p15"/>
          <p:cNvPicPr preferRelativeResize="0"/>
          <p:nvPr/>
        </p:nvPicPr>
        <p:blipFill rotWithShape="1">
          <a:blip r:embed="rId3">
            <a:alphaModFix/>
          </a:blip>
          <a:srcRect b="75215" l="34305" r="48363" t="15878"/>
          <a:stretch/>
        </p:blipFill>
        <p:spPr>
          <a:xfrm>
            <a:off x="1800450" y="2021375"/>
            <a:ext cx="2298177" cy="738024"/>
          </a:xfrm>
          <a:prstGeom prst="rect">
            <a:avLst/>
          </a:prstGeom>
          <a:noFill/>
          <a:ln>
            <a:noFill/>
          </a:ln>
        </p:spPr>
      </p:pic>
      <p:pic>
        <p:nvPicPr>
          <p:cNvPr id="153" name="Google Shape;153;p15"/>
          <p:cNvPicPr preferRelativeResize="0"/>
          <p:nvPr/>
        </p:nvPicPr>
        <p:blipFill rotWithShape="1">
          <a:blip r:embed="rId4">
            <a:alphaModFix/>
          </a:blip>
          <a:srcRect b="81341" l="66855" r="0" t="11375"/>
          <a:stretch/>
        </p:blipFill>
        <p:spPr>
          <a:xfrm>
            <a:off x="4042750" y="2120425"/>
            <a:ext cx="4015599" cy="551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Churn Rate</a:t>
            </a:r>
            <a:endParaRPr/>
          </a:p>
        </p:txBody>
      </p:sp>
      <p:sp>
        <p:nvSpPr>
          <p:cNvPr id="159" name="Google Shape;159;p16"/>
          <p:cNvSpPr txBox="1"/>
          <p:nvPr>
            <p:ph idx="1" type="body"/>
          </p:nvPr>
        </p:nvSpPr>
        <p:spPr>
          <a:xfrm>
            <a:off x="1297500" y="999525"/>
            <a:ext cx="7038900" cy="3479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Q - What is the overall churn rate for the company over the first three months across all segments?</a:t>
            </a:r>
            <a:endParaRPr/>
          </a:p>
          <a:p>
            <a:pPr indent="-311150" lvl="0" marL="457200" rtl="0" algn="l">
              <a:spcBef>
                <a:spcPts val="0"/>
              </a:spcBef>
              <a:spcAft>
                <a:spcPts val="0"/>
              </a:spcAft>
              <a:buSzPts val="1300"/>
              <a:buChar char="●"/>
            </a:pPr>
            <a:r>
              <a:rPr lang="en"/>
              <a:t>A - The overall churn rate from January 1, 2017 through March 31, 2017 is 22.03%.</a:t>
            </a:r>
            <a:endParaRPr/>
          </a:p>
          <a:p>
            <a:pPr indent="-298450" lvl="1" marL="914400" rtl="0" algn="l">
              <a:spcBef>
                <a:spcPts val="0"/>
              </a:spcBef>
              <a:spcAft>
                <a:spcPts val="0"/>
              </a:spcAft>
              <a:buSzPts val="1100"/>
              <a:buChar char="○"/>
            </a:pPr>
            <a:r>
              <a:rPr lang="en"/>
              <a:t>To create a churn, I had to utilize multiple temporary tables to establish counts of subscriptions versus cancellations. These tables included:</a:t>
            </a:r>
            <a:endParaRPr/>
          </a:p>
          <a:p>
            <a:pPr indent="-298450" lvl="2" marL="1371600" rtl="0" algn="l">
              <a:spcBef>
                <a:spcPts val="0"/>
              </a:spcBef>
              <a:spcAft>
                <a:spcPts val="0"/>
              </a:spcAft>
              <a:buSzPts val="1100"/>
              <a:buChar char="■"/>
            </a:pPr>
            <a:r>
              <a:rPr lang="en"/>
              <a:t>A temporary table (months) to define the parameters for the months</a:t>
            </a:r>
            <a:endParaRPr/>
          </a:p>
          <a:p>
            <a:pPr indent="-298450" lvl="2" marL="1371600" rtl="0" algn="l">
              <a:spcBef>
                <a:spcPts val="0"/>
              </a:spcBef>
              <a:spcAft>
                <a:spcPts val="0"/>
              </a:spcAft>
              <a:buSzPts val="1100"/>
              <a:buChar char="■"/>
            </a:pPr>
            <a:r>
              <a:rPr lang="en"/>
              <a:t>A cross-joined table of “months” with the “subscription” table</a:t>
            </a:r>
            <a:endParaRPr/>
          </a:p>
          <a:p>
            <a:pPr indent="-298450" lvl="2" marL="1371600" rtl="0" algn="l">
              <a:spcBef>
                <a:spcPts val="0"/>
              </a:spcBef>
              <a:spcAft>
                <a:spcPts val="0"/>
              </a:spcAft>
              <a:buSzPts val="1100"/>
              <a:buChar char="■"/>
            </a:pPr>
            <a:r>
              <a:rPr lang="en"/>
              <a:t>A status table which adds the number 1 or 0 depending on whether or not the subscription beginning and ending date fits inside each individual month, and </a:t>
            </a:r>
            <a:endParaRPr/>
          </a:p>
          <a:p>
            <a:pPr indent="-298450" lvl="2" marL="1371600" rtl="0" algn="l">
              <a:spcBef>
                <a:spcPts val="0"/>
              </a:spcBef>
              <a:spcAft>
                <a:spcPts val="0"/>
              </a:spcAft>
              <a:buSzPts val="1100"/>
              <a:buChar char="■"/>
            </a:pPr>
            <a:r>
              <a:rPr lang="en"/>
              <a:t>An aggregate table which sums up the subscriptions and cancellations. </a:t>
            </a:r>
            <a:endParaRPr/>
          </a:p>
        </p:txBody>
      </p:sp>
      <p:pic>
        <p:nvPicPr>
          <p:cNvPr id="160" name="Google Shape;160;p16"/>
          <p:cNvPicPr preferRelativeResize="0"/>
          <p:nvPr/>
        </p:nvPicPr>
        <p:blipFill rotWithShape="1">
          <a:blip r:embed="rId3">
            <a:alphaModFix/>
          </a:blip>
          <a:srcRect b="14915" l="34214" r="37076" t="77363"/>
          <a:stretch/>
        </p:blipFill>
        <p:spPr>
          <a:xfrm>
            <a:off x="1297500" y="3165525"/>
            <a:ext cx="3585648" cy="542449"/>
          </a:xfrm>
          <a:prstGeom prst="rect">
            <a:avLst/>
          </a:prstGeom>
          <a:noFill/>
          <a:ln>
            <a:noFill/>
          </a:ln>
        </p:spPr>
      </p:pic>
      <p:pic>
        <p:nvPicPr>
          <p:cNvPr id="161" name="Google Shape;161;p16"/>
          <p:cNvPicPr preferRelativeResize="0"/>
          <p:nvPr/>
        </p:nvPicPr>
        <p:blipFill rotWithShape="1">
          <a:blip r:embed="rId4">
            <a:alphaModFix/>
          </a:blip>
          <a:srcRect b="78892" l="66659" r="0" t="13763"/>
          <a:stretch/>
        </p:blipFill>
        <p:spPr>
          <a:xfrm>
            <a:off x="4883150" y="3165525"/>
            <a:ext cx="3674074" cy="455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Churn Rate Cont’d</a:t>
            </a:r>
            <a:endParaRPr/>
          </a:p>
        </p:txBody>
      </p:sp>
      <p:sp>
        <p:nvSpPr>
          <p:cNvPr id="167" name="Google Shape;167;p17"/>
          <p:cNvSpPr txBox="1"/>
          <p:nvPr>
            <p:ph idx="1" type="body"/>
          </p:nvPr>
        </p:nvSpPr>
        <p:spPr>
          <a:xfrm>
            <a:off x="1297500" y="1005450"/>
            <a:ext cx="7038900" cy="347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17"/>
          <p:cNvPicPr preferRelativeResize="0"/>
          <p:nvPr/>
        </p:nvPicPr>
        <p:blipFill rotWithShape="1">
          <a:blip r:embed="rId3">
            <a:alphaModFix/>
          </a:blip>
          <a:srcRect b="39396" l="4553" r="74365" t="20000"/>
          <a:stretch/>
        </p:blipFill>
        <p:spPr>
          <a:xfrm>
            <a:off x="1373700" y="1104900"/>
            <a:ext cx="1927598" cy="2088399"/>
          </a:xfrm>
          <a:prstGeom prst="rect">
            <a:avLst/>
          </a:prstGeom>
          <a:noFill/>
          <a:ln>
            <a:noFill/>
          </a:ln>
        </p:spPr>
      </p:pic>
      <p:pic>
        <p:nvPicPr>
          <p:cNvPr id="169" name="Google Shape;169;p17"/>
          <p:cNvPicPr preferRelativeResize="0"/>
          <p:nvPr/>
        </p:nvPicPr>
        <p:blipFill rotWithShape="1">
          <a:blip r:embed="rId4">
            <a:alphaModFix/>
          </a:blip>
          <a:srcRect b="62509" l="4798" r="77616" t="18520"/>
          <a:stretch/>
        </p:blipFill>
        <p:spPr>
          <a:xfrm>
            <a:off x="1373700" y="3193300"/>
            <a:ext cx="1607952" cy="975750"/>
          </a:xfrm>
          <a:prstGeom prst="rect">
            <a:avLst/>
          </a:prstGeom>
          <a:noFill/>
          <a:ln>
            <a:noFill/>
          </a:ln>
        </p:spPr>
      </p:pic>
      <p:pic>
        <p:nvPicPr>
          <p:cNvPr id="170" name="Google Shape;170;p17"/>
          <p:cNvPicPr preferRelativeResize="0"/>
          <p:nvPr/>
        </p:nvPicPr>
        <p:blipFill rotWithShape="1">
          <a:blip r:embed="rId5">
            <a:alphaModFix/>
          </a:blip>
          <a:srcRect b="15007" l="5006" r="72112" t="17963"/>
          <a:stretch/>
        </p:blipFill>
        <p:spPr>
          <a:xfrm>
            <a:off x="3525875" y="1005450"/>
            <a:ext cx="2587070" cy="3473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Churn Trend</a:t>
            </a:r>
            <a:endParaRPr/>
          </a:p>
        </p:txBody>
      </p:sp>
      <p:sp>
        <p:nvSpPr>
          <p:cNvPr id="176" name="Google Shape;176;p18"/>
          <p:cNvSpPr txBox="1"/>
          <p:nvPr>
            <p:ph idx="1" type="body"/>
          </p:nvPr>
        </p:nvSpPr>
        <p:spPr>
          <a:xfrm>
            <a:off x="1297500" y="986075"/>
            <a:ext cx="7038900" cy="3913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Q - What is the overall churn trend since the company started?</a:t>
            </a:r>
            <a:endParaRPr/>
          </a:p>
          <a:p>
            <a:pPr indent="-311150" lvl="0" marL="457200" rtl="0" algn="l">
              <a:spcBef>
                <a:spcPts val="0"/>
              </a:spcBef>
              <a:spcAft>
                <a:spcPts val="0"/>
              </a:spcAft>
              <a:buSzPts val="1300"/>
              <a:buChar char="●"/>
            </a:pPr>
            <a:r>
              <a:rPr lang="en"/>
              <a:t>A - The overall churn trend by month is increasing by an average of 5.5% over the first three months. (January - 16.14%, February 18.88%, March 27.16%). This would mean that the number of cancellations is increasing faster than the rate of new subscriptions.</a:t>
            </a:r>
            <a:endParaRPr/>
          </a:p>
          <a:p>
            <a:pPr indent="-298450" lvl="1" marL="914400" rtl="0" algn="l">
              <a:spcBef>
                <a:spcPts val="0"/>
              </a:spcBef>
              <a:spcAft>
                <a:spcPts val="0"/>
              </a:spcAft>
              <a:buSzPts val="1100"/>
              <a:buChar char="○"/>
            </a:pPr>
            <a:r>
              <a:rPr lang="en"/>
              <a:t>To get a rate by month, simply modify the overall churn trend by adding:</a:t>
            </a:r>
            <a:endParaRPr/>
          </a:p>
          <a:p>
            <a:pPr indent="-298450" lvl="2" marL="1371600" rtl="0" algn="l">
              <a:spcBef>
                <a:spcPts val="0"/>
              </a:spcBef>
              <a:spcAft>
                <a:spcPts val="0"/>
              </a:spcAft>
              <a:buSzPts val="1100"/>
              <a:buChar char="■"/>
            </a:pPr>
            <a:r>
              <a:rPr lang="en"/>
              <a:t>The months column to the status_aggregate temporary table</a:t>
            </a:r>
            <a:endParaRPr/>
          </a:p>
          <a:p>
            <a:pPr indent="-298450" lvl="2" marL="1371600" rtl="0" algn="l">
              <a:spcBef>
                <a:spcPts val="0"/>
              </a:spcBef>
              <a:spcAft>
                <a:spcPts val="0"/>
              </a:spcAft>
              <a:buSzPts val="1100"/>
              <a:buChar char="■"/>
            </a:pPr>
            <a:r>
              <a:rPr lang="en"/>
              <a:t>A group by function to the end of the status_aggregate temporary table, and</a:t>
            </a:r>
            <a:endParaRPr/>
          </a:p>
          <a:p>
            <a:pPr indent="-298450" lvl="2" marL="1371600" rtl="0" algn="l">
              <a:spcBef>
                <a:spcPts val="0"/>
              </a:spcBef>
              <a:spcAft>
                <a:spcPts val="0"/>
              </a:spcAft>
              <a:buSzPts val="1100"/>
              <a:buChar char="■"/>
            </a:pPr>
            <a:r>
              <a:rPr lang="en"/>
              <a:t> The months column to the final churn rate table to see all three months churn rates.</a:t>
            </a:r>
            <a:endParaRPr/>
          </a:p>
          <a:p>
            <a:pPr indent="0" lvl="0" marL="0" rtl="0" algn="l">
              <a:spcBef>
                <a:spcPts val="1600"/>
              </a:spcBef>
              <a:spcAft>
                <a:spcPts val="1600"/>
              </a:spcAft>
              <a:buNone/>
            </a:pPr>
            <a:r>
              <a:t/>
            </a:r>
            <a:endParaRPr/>
          </a:p>
        </p:txBody>
      </p:sp>
      <p:pic>
        <p:nvPicPr>
          <p:cNvPr id="177" name="Google Shape;177;p18"/>
          <p:cNvPicPr preferRelativeResize="0"/>
          <p:nvPr/>
        </p:nvPicPr>
        <p:blipFill rotWithShape="1">
          <a:blip r:embed="rId3">
            <a:alphaModFix/>
          </a:blip>
          <a:srcRect b="14725" l="33791" r="38560" t="54201"/>
          <a:stretch/>
        </p:blipFill>
        <p:spPr>
          <a:xfrm>
            <a:off x="1297500" y="2880400"/>
            <a:ext cx="2838600" cy="1794550"/>
          </a:xfrm>
          <a:prstGeom prst="rect">
            <a:avLst/>
          </a:prstGeom>
          <a:noFill/>
          <a:ln>
            <a:noFill/>
          </a:ln>
        </p:spPr>
      </p:pic>
      <p:pic>
        <p:nvPicPr>
          <p:cNvPr id="178" name="Google Shape;178;p18"/>
          <p:cNvPicPr preferRelativeResize="0"/>
          <p:nvPr/>
        </p:nvPicPr>
        <p:blipFill rotWithShape="1">
          <a:blip r:embed="rId4">
            <a:alphaModFix/>
          </a:blip>
          <a:srcRect b="74375" l="66659" r="0" t="13949"/>
          <a:stretch/>
        </p:blipFill>
        <p:spPr>
          <a:xfrm>
            <a:off x="4136100" y="2880400"/>
            <a:ext cx="3955176" cy="779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Segment Churn Rate Analysis</a:t>
            </a:r>
            <a:endParaRPr/>
          </a:p>
        </p:txBody>
      </p:sp>
      <p:sp>
        <p:nvSpPr>
          <p:cNvPr id="184" name="Google Shape;184;p19"/>
          <p:cNvSpPr txBox="1"/>
          <p:nvPr>
            <p:ph idx="1" type="body"/>
          </p:nvPr>
        </p:nvSpPr>
        <p:spPr>
          <a:xfrm>
            <a:off x="1297500" y="1028700"/>
            <a:ext cx="7038900" cy="3450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Q - What is the overall churn rate for each segment since the company started?</a:t>
            </a:r>
            <a:endParaRPr/>
          </a:p>
          <a:p>
            <a:pPr indent="-311150" lvl="0" marL="457200" rtl="0" algn="l">
              <a:spcBef>
                <a:spcPts val="0"/>
              </a:spcBef>
              <a:spcAft>
                <a:spcPts val="0"/>
              </a:spcAft>
              <a:buSzPts val="1300"/>
              <a:buChar char="●"/>
            </a:pPr>
            <a:r>
              <a:rPr lang="en"/>
              <a:t>A - The churn rate is different for each segment of subscriptions. For segment 87 the church rate is 36.98% over the first 3 months of 2017. For segment 30 the church rate is 9.43% over the first 3 months of 2017.</a:t>
            </a:r>
            <a:endParaRPr/>
          </a:p>
          <a:p>
            <a:pPr indent="-298450" lvl="1" marL="914400" rtl="0" algn="l">
              <a:spcBef>
                <a:spcPts val="0"/>
              </a:spcBef>
              <a:spcAft>
                <a:spcPts val="0"/>
              </a:spcAft>
              <a:buSzPts val="1100"/>
              <a:buChar char="○"/>
            </a:pPr>
            <a:r>
              <a:rPr lang="en"/>
              <a:t>To create individual segment churn rates, I had to utilize multiple temporary tables to establish criteria for each. These tables included:</a:t>
            </a:r>
            <a:endParaRPr/>
          </a:p>
          <a:p>
            <a:pPr indent="-298450" lvl="2" marL="1371600" rtl="0" algn="l">
              <a:spcBef>
                <a:spcPts val="0"/>
              </a:spcBef>
              <a:spcAft>
                <a:spcPts val="0"/>
              </a:spcAft>
              <a:buSzPts val="1100"/>
              <a:buChar char="■"/>
            </a:pPr>
            <a:r>
              <a:rPr lang="en"/>
              <a:t>A temporary table (months) to define the parameters for the months</a:t>
            </a:r>
            <a:endParaRPr/>
          </a:p>
          <a:p>
            <a:pPr indent="-298450" lvl="2" marL="1371600" rtl="0" algn="l">
              <a:spcBef>
                <a:spcPts val="0"/>
              </a:spcBef>
              <a:spcAft>
                <a:spcPts val="0"/>
              </a:spcAft>
              <a:buSzPts val="1100"/>
              <a:buChar char="■"/>
            </a:pPr>
            <a:r>
              <a:rPr lang="en"/>
              <a:t>A cross-joined table of “months” with the “subscription” table</a:t>
            </a:r>
            <a:endParaRPr/>
          </a:p>
          <a:p>
            <a:pPr indent="-298450" lvl="2" marL="1371600" rtl="0" algn="l">
              <a:spcBef>
                <a:spcPts val="0"/>
              </a:spcBef>
              <a:spcAft>
                <a:spcPts val="0"/>
              </a:spcAft>
              <a:buSzPts val="1100"/>
              <a:buChar char="■"/>
            </a:pPr>
            <a:r>
              <a:rPr lang="en"/>
              <a:t>A status table which adds the number 1 or 0 depending on whether or not the subscription beginning and ending date fits inside each individual month, and </a:t>
            </a:r>
            <a:endParaRPr/>
          </a:p>
          <a:p>
            <a:pPr indent="-298450" lvl="2" marL="1371600" rtl="0" algn="l">
              <a:spcBef>
                <a:spcPts val="0"/>
              </a:spcBef>
              <a:spcAft>
                <a:spcPts val="0"/>
              </a:spcAft>
              <a:buSzPts val="1100"/>
              <a:buChar char="■"/>
            </a:pPr>
            <a:r>
              <a:rPr lang="en"/>
              <a:t>An aggregate table which sums up the subscriptions and cancellations. </a:t>
            </a:r>
            <a:endParaRPr/>
          </a:p>
          <a:p>
            <a:pPr indent="-311150" lvl="0" marL="457200" rtl="0" algn="l">
              <a:spcBef>
                <a:spcPts val="0"/>
              </a:spcBef>
              <a:spcAft>
                <a:spcPts val="0"/>
              </a:spcAft>
              <a:buSzPts val="1300"/>
              <a:buChar char="●"/>
            </a:pPr>
            <a:r>
              <a:rPr lang="en"/>
              <a:t>These aggregates allow me to complete the churn calculation. (see SQL code on next slide)</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85" name="Google Shape;185;p19"/>
          <p:cNvPicPr preferRelativeResize="0"/>
          <p:nvPr/>
        </p:nvPicPr>
        <p:blipFill rotWithShape="1">
          <a:blip r:embed="rId3">
            <a:alphaModFix/>
          </a:blip>
          <a:srcRect b="16610" l="4870" r="57946" t="72655"/>
          <a:stretch/>
        </p:blipFill>
        <p:spPr>
          <a:xfrm>
            <a:off x="1297500" y="3926575"/>
            <a:ext cx="3399950" cy="552126"/>
          </a:xfrm>
          <a:prstGeom prst="rect">
            <a:avLst/>
          </a:prstGeom>
          <a:noFill/>
          <a:ln>
            <a:noFill/>
          </a:ln>
        </p:spPr>
      </p:pic>
      <p:pic>
        <p:nvPicPr>
          <p:cNvPr id="186" name="Google Shape;186;p19"/>
          <p:cNvPicPr preferRelativeResize="0"/>
          <p:nvPr/>
        </p:nvPicPr>
        <p:blipFill rotWithShape="1">
          <a:blip r:embed="rId4">
            <a:alphaModFix/>
          </a:blip>
          <a:srcRect b="77536" l="66554" r="0" t="14324"/>
          <a:stretch/>
        </p:blipFill>
        <p:spPr>
          <a:xfrm>
            <a:off x="4833525" y="3926575"/>
            <a:ext cx="3399950" cy="4653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Segment Churn Rate Analysis Cont’d</a:t>
            </a:r>
            <a:endParaRPr/>
          </a:p>
        </p:txBody>
      </p:sp>
      <p:sp>
        <p:nvSpPr>
          <p:cNvPr id="192" name="Google Shape;192;p20"/>
          <p:cNvSpPr txBox="1"/>
          <p:nvPr>
            <p:ph idx="1" type="body"/>
          </p:nvPr>
        </p:nvSpPr>
        <p:spPr>
          <a:xfrm>
            <a:off x="1297500" y="1028700"/>
            <a:ext cx="7038900" cy="3692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t/>
            </a:r>
            <a:endParaRPr/>
          </a:p>
        </p:txBody>
      </p:sp>
      <p:pic>
        <p:nvPicPr>
          <p:cNvPr id="193" name="Google Shape;193;p20"/>
          <p:cNvPicPr preferRelativeResize="0"/>
          <p:nvPr/>
        </p:nvPicPr>
        <p:blipFill rotWithShape="1">
          <a:blip r:embed="rId3">
            <a:alphaModFix/>
          </a:blip>
          <a:srcRect b="39396" l="4553" r="74365" t="20000"/>
          <a:stretch/>
        </p:blipFill>
        <p:spPr>
          <a:xfrm>
            <a:off x="1373700" y="1104900"/>
            <a:ext cx="1927598" cy="2088399"/>
          </a:xfrm>
          <a:prstGeom prst="rect">
            <a:avLst/>
          </a:prstGeom>
          <a:noFill/>
          <a:ln>
            <a:noFill/>
          </a:ln>
        </p:spPr>
      </p:pic>
      <p:pic>
        <p:nvPicPr>
          <p:cNvPr id="194" name="Google Shape;194;p20"/>
          <p:cNvPicPr preferRelativeResize="0"/>
          <p:nvPr/>
        </p:nvPicPr>
        <p:blipFill rotWithShape="1">
          <a:blip r:embed="rId4">
            <a:alphaModFix/>
          </a:blip>
          <a:srcRect b="62509" l="4798" r="77616" t="18520"/>
          <a:stretch/>
        </p:blipFill>
        <p:spPr>
          <a:xfrm>
            <a:off x="1373700" y="3193300"/>
            <a:ext cx="1607952" cy="975750"/>
          </a:xfrm>
          <a:prstGeom prst="rect">
            <a:avLst/>
          </a:prstGeom>
          <a:noFill/>
          <a:ln>
            <a:noFill/>
          </a:ln>
        </p:spPr>
      </p:pic>
      <p:pic>
        <p:nvPicPr>
          <p:cNvPr id="195" name="Google Shape;195;p20"/>
          <p:cNvPicPr preferRelativeResize="0"/>
          <p:nvPr/>
        </p:nvPicPr>
        <p:blipFill rotWithShape="1">
          <a:blip r:embed="rId5">
            <a:alphaModFix/>
          </a:blip>
          <a:srcRect b="22308" l="4933" r="69113" t="19504"/>
          <a:stretch/>
        </p:blipFill>
        <p:spPr>
          <a:xfrm>
            <a:off x="3385413" y="1104900"/>
            <a:ext cx="2373173" cy="2992926"/>
          </a:xfrm>
          <a:prstGeom prst="rect">
            <a:avLst/>
          </a:prstGeom>
          <a:noFill/>
          <a:ln>
            <a:noFill/>
          </a:ln>
        </p:spPr>
      </p:pic>
      <p:pic>
        <p:nvPicPr>
          <p:cNvPr id="196" name="Google Shape;196;p20"/>
          <p:cNvPicPr preferRelativeResize="0"/>
          <p:nvPr/>
        </p:nvPicPr>
        <p:blipFill rotWithShape="1">
          <a:blip r:embed="rId6">
            <a:alphaModFix/>
          </a:blip>
          <a:srcRect b="35747" l="5277" r="69934" t="19242"/>
          <a:stretch/>
        </p:blipFill>
        <p:spPr>
          <a:xfrm>
            <a:off x="5758575" y="1104900"/>
            <a:ext cx="2266627" cy="2315074"/>
          </a:xfrm>
          <a:prstGeom prst="rect">
            <a:avLst/>
          </a:prstGeom>
          <a:noFill/>
          <a:ln>
            <a:noFill/>
          </a:ln>
        </p:spPr>
      </p:pic>
      <p:pic>
        <p:nvPicPr>
          <p:cNvPr id="197" name="Google Shape;197;p20"/>
          <p:cNvPicPr preferRelativeResize="0"/>
          <p:nvPr/>
        </p:nvPicPr>
        <p:blipFill rotWithShape="1">
          <a:blip r:embed="rId7">
            <a:alphaModFix/>
          </a:blip>
          <a:srcRect b="27444" l="5096" r="68315" t="48675"/>
          <a:stretch/>
        </p:blipFill>
        <p:spPr>
          <a:xfrm>
            <a:off x="5758575" y="3419975"/>
            <a:ext cx="2431301" cy="1228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Segment Churn Rate Analysis Cont’d</a:t>
            </a:r>
            <a:endParaRPr/>
          </a:p>
        </p:txBody>
      </p:sp>
      <p:sp>
        <p:nvSpPr>
          <p:cNvPr id="203" name="Google Shape;203;p21"/>
          <p:cNvSpPr txBox="1"/>
          <p:nvPr>
            <p:ph idx="1" type="body"/>
          </p:nvPr>
        </p:nvSpPr>
        <p:spPr>
          <a:xfrm>
            <a:off x="1297500" y="999525"/>
            <a:ext cx="7038900" cy="3479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Q - </a:t>
            </a:r>
            <a:r>
              <a:rPr lang="en"/>
              <a:t>Which user segment should they focus on expanding?</a:t>
            </a:r>
            <a:endParaRPr/>
          </a:p>
          <a:p>
            <a:pPr indent="-311150" lvl="0" marL="457200" rtl="0" algn="l">
              <a:spcBef>
                <a:spcPts val="0"/>
              </a:spcBef>
              <a:spcAft>
                <a:spcPts val="0"/>
              </a:spcAft>
              <a:buSzPts val="1300"/>
              <a:buChar char="●"/>
            </a:pPr>
            <a:r>
              <a:rPr lang="en"/>
              <a:t>A - Based upon the total number of subscriptions for each (1000 subs per segment) and solely on individual churn rates, the segment they should focus on is segment 30 subscriptions.  This segment of users has 27% less churn than segment 87.</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